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notesMasterIdLst>
    <p:notesMasterId r:id="rId21"/>
  </p:notesMasterIdLst>
  <p:handoutMasterIdLst>
    <p:handoutMasterId r:id="rId22"/>
  </p:handoutMasterIdLst>
  <p:sldIdLst>
    <p:sldId id="256" r:id="rId2"/>
    <p:sldId id="293" r:id="rId3"/>
    <p:sldId id="276" r:id="rId4"/>
    <p:sldId id="277" r:id="rId5"/>
    <p:sldId id="278" r:id="rId6"/>
    <p:sldId id="279" r:id="rId7"/>
    <p:sldId id="280" r:id="rId8"/>
    <p:sldId id="281" r:id="rId9"/>
    <p:sldId id="292" r:id="rId10"/>
    <p:sldId id="282" r:id="rId11"/>
    <p:sldId id="301" r:id="rId12"/>
    <p:sldId id="296" r:id="rId13"/>
    <p:sldId id="297" r:id="rId14"/>
    <p:sldId id="298" r:id="rId15"/>
    <p:sldId id="285" r:id="rId16"/>
    <p:sldId id="286" r:id="rId17"/>
    <p:sldId id="287" r:id="rId18"/>
    <p:sldId id="288" r:id="rId19"/>
    <p:sldId id="289" r:id="rId20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B2C1"/>
    <a:srgbClr val="96F371"/>
    <a:srgbClr val="6AB5FA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34580" autoAdjust="0"/>
    <p:restoredTop sz="86410" autoAdjust="0"/>
  </p:normalViewPr>
  <p:slideViewPr>
    <p:cSldViewPr>
      <p:cViewPr varScale="1">
        <p:scale>
          <a:sx n="67" d="100"/>
          <a:sy n="67" d="100"/>
        </p:scale>
        <p:origin x="532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4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1772"/>
    </p:cViewPr>
  </p:sorterViewPr>
  <p:notesViewPr>
    <p:cSldViewPr>
      <p:cViewPr varScale="1">
        <p:scale>
          <a:sx n="80" d="100"/>
          <a:sy n="80" d="100"/>
        </p:scale>
        <p:origin x="-1974" y="-84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A8A85614-A79E-41F2-B509-7A4A9550603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301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56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6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911B1B19-18A7-46BE-88D9-2164BF8B47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1284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</p:spPr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731880" y="4560840"/>
            <a:ext cx="5851080" cy="4319280"/>
          </a:xfrm>
          <a:prstGeom prst="rect">
            <a:avLst/>
          </a:prstGeom>
        </p:spPr>
        <p:txBody>
          <a:bodyPr lIns="96840" tIns="48240" rIns="96840" bIns="48240">
            <a:norm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49" name="TextShape 3"/>
          <p:cNvSpPr txBox="1"/>
          <p:nvPr/>
        </p:nvSpPr>
        <p:spPr>
          <a:xfrm>
            <a:off x="4143240" y="9120240"/>
            <a:ext cx="3169800" cy="479160"/>
          </a:xfrm>
          <a:prstGeom prst="rect">
            <a:avLst/>
          </a:prstGeom>
          <a:noFill/>
          <a:ln w="9360">
            <a:noFill/>
          </a:ln>
        </p:spPr>
        <p:txBody>
          <a:bodyPr lIns="96840" tIns="48240" rIns="96840" bIns="48240" anchor="b"/>
          <a:lstStyle/>
          <a:p>
            <a:pPr algn="r">
              <a:lnSpc>
                <a:spcPct val="100000"/>
              </a:lnSpc>
            </a:pPr>
            <a:fld id="{91CEDCC4-C847-4748-8FB2-00B1D16F4073}" type="slidenum">
              <a:rPr lang="en-US" sz="1300" b="0" strike="noStrike" spc="-1">
                <a:solidFill>
                  <a:srgbClr val="000000"/>
                </a:solidFill>
                <a:latin typeface="Arial"/>
                <a:ea typeface="+mn-ea"/>
              </a:rPr>
              <a:t>1</a:t>
            </a:fld>
            <a:endParaRPr lang="en-US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4143240" y="9120240"/>
            <a:ext cx="3170520" cy="479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6840" tIns="48240" rIns="96840" bIns="48240" anchor="b"/>
          <a:lstStyle/>
          <a:p>
            <a:pPr marL="216000" indent="-216000" algn="r">
              <a:buClr>
                <a:srgbClr val="000000"/>
              </a:buClr>
              <a:buSzPct val="45000"/>
              <a:buFont typeface="Wingdings" charset="2"/>
              <a:buChar char=""/>
            </a:pPr>
            <a:fld id="{77B77A1A-5E5A-43D6-B580-3B18FD403E43}" type="slidenum">
              <a:rPr lang="en-US" sz="1300" b="0" strike="noStrike" spc="-1">
                <a:latin typeface="Arial"/>
              </a:rPr>
              <a:t>17</a:t>
            </a:fld>
            <a:endParaRPr lang="en-US" sz="1300" b="0" strike="noStrike" spc="-1">
              <a:latin typeface="Arial"/>
            </a:endParaRPr>
          </a:p>
        </p:txBody>
      </p:sp>
      <p:sp>
        <p:nvSpPr>
          <p:cNvPr id="255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</p:spPr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731880" y="4560480"/>
            <a:ext cx="5851440" cy="4319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</p:spPr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731880" y="4560840"/>
            <a:ext cx="5851080" cy="4319280"/>
          </a:xfrm>
          <a:prstGeom prst="rect">
            <a:avLst/>
          </a:prstGeom>
        </p:spPr>
        <p:txBody>
          <a:bodyPr lIns="96840" tIns="48240" rIns="96840" bIns="4824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59" name="TextShape 3"/>
          <p:cNvSpPr txBox="1"/>
          <p:nvPr/>
        </p:nvSpPr>
        <p:spPr>
          <a:xfrm>
            <a:off x="4143240" y="9120240"/>
            <a:ext cx="3169800" cy="479160"/>
          </a:xfrm>
          <a:prstGeom prst="rect">
            <a:avLst/>
          </a:prstGeom>
          <a:noFill/>
          <a:ln w="9360">
            <a:noFill/>
          </a:ln>
        </p:spPr>
        <p:txBody>
          <a:bodyPr lIns="96840" tIns="48240" rIns="96840" bIns="48240" anchor="b"/>
          <a:lstStyle/>
          <a:p>
            <a:pPr algn="r">
              <a:lnSpc>
                <a:spcPct val="100000"/>
              </a:lnSpc>
            </a:pPr>
            <a:fld id="{C513AF9C-2DB2-40F3-8C76-8170D74C4FE9}" type="slidenum">
              <a:rPr lang="en-US" sz="1300" b="0" strike="noStrike" spc="-1">
                <a:solidFill>
                  <a:srgbClr val="000000"/>
                </a:solidFill>
                <a:latin typeface="Arial"/>
                <a:ea typeface="+mn-ea"/>
              </a:rPr>
              <a:t>19</a:t>
            </a:fld>
            <a:endParaRPr lang="en-US" sz="13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wordmark3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228600"/>
            <a:ext cx="1971675" cy="328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8" descr="isr_logo_308_r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90800" y="1676400"/>
            <a:ext cx="3886200" cy="141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3429000"/>
            <a:ext cx="8382000" cy="838200"/>
          </a:xfrm>
        </p:spPr>
        <p:txBody>
          <a:bodyPr/>
          <a:lstStyle>
            <a:lvl1pPr>
              <a:defRPr b="1">
                <a:solidFill>
                  <a:srgbClr val="005481"/>
                </a:solidFill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343400"/>
            <a:ext cx="6400800" cy="533400"/>
          </a:xfrm>
        </p:spPr>
        <p:txBody>
          <a:bodyPr/>
          <a:lstStyle>
            <a:lvl1pPr marL="0" indent="0" algn="ctr">
              <a:buFont typeface="Times" charset="0"/>
              <a:buNone/>
              <a:defRPr sz="2500"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77720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400" b="0" strike="noStrike" spc="-1">
              <a:solidFill>
                <a:srgbClr val="000000"/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9636386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85800" y="609480"/>
            <a:ext cx="77720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3400" b="0" strike="noStrike" spc="-1">
              <a:solidFill>
                <a:srgbClr val="000000"/>
              </a:solidFill>
              <a:latin typeface="Verdana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685800" y="1981080"/>
            <a:ext cx="7772040" cy="4038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4698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685800" y="1828800"/>
            <a:ext cx="7772400" cy="158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" name="Straight Connector 7"/>
          <p:cNvCxnSpPr/>
          <p:nvPr/>
        </p:nvCxnSpPr>
        <p:spPr bwMode="auto">
          <a:xfrm>
            <a:off x="685800" y="6019800"/>
            <a:ext cx="7772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57600" y="6324600"/>
            <a:ext cx="1143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43F038F-B3AC-45EB-9E06-50685942F90C}" type="slidenum">
              <a:rPr lang="en-US" sz="1100" smtClean="0"/>
              <a:pPr algn="ctr"/>
              <a:t>‹#›</a:t>
            </a:fld>
            <a:endParaRPr lang="en-US" sz="110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28" name="Picture 8" descr="isr_logo_308_r2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391400" y="6096000"/>
            <a:ext cx="1600200" cy="582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1" descr="CMU_logo_horiz_187 red.jpg"/>
          <p:cNvPicPr>
            <a:picLocks noChangeAspect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196850" y="153988"/>
            <a:ext cx="3736975" cy="334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533400" y="6324600"/>
            <a:ext cx="1981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©</a:t>
            </a:r>
            <a:r>
              <a:rPr lang="en-US" sz="1000" baseline="0" dirty="0"/>
              <a:t> Len Bass 2020</a:t>
            </a:r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457200" y="3429000"/>
            <a:ext cx="8381520" cy="8377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1" spc="-1" dirty="0">
                <a:solidFill>
                  <a:srgbClr val="005481"/>
                </a:solidFill>
                <a:latin typeface="Arial"/>
              </a:rPr>
              <a:t>Applied Distributed Systems</a:t>
            </a:r>
            <a:endParaRPr lang="en-US" sz="3600" b="0" strike="noStrike" spc="-1" dirty="0">
              <a:solidFill>
                <a:srgbClr val="000000"/>
              </a:solidFill>
              <a:latin typeface="Verdana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1371600" y="4343400"/>
            <a:ext cx="6400440" cy="5331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  <a:spcBef>
                <a:spcPts val="499"/>
              </a:spcBef>
            </a:pPr>
            <a:r>
              <a:rPr lang="en-US" sz="25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Networking 2</a:t>
            </a:r>
            <a:endParaRPr lang="en-US" sz="2500" b="0" strike="noStrike" spc="-1" dirty="0">
              <a:latin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0D70DD-A12E-446C-82A3-6A4DFBC3F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CF73461-5417-4508-AC88-5C115BAA63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18"/>
    </mc:Choice>
    <mc:Fallback xmlns="">
      <p:transition spd="slow" advTm="16318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Shape 1"/>
          <p:cNvSpPr txBox="1"/>
          <p:nvPr/>
        </p:nvSpPr>
        <p:spPr>
          <a:xfrm>
            <a:off x="1009800" y="533520"/>
            <a:ext cx="7703640" cy="10663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latin typeface="Arial"/>
                <a:ea typeface="Osaka"/>
              </a:rPr>
              <a:t>Overview</a:t>
            </a:r>
            <a:endParaRPr lang="en-US" sz="4400" b="0" strike="noStrike" spc="-1">
              <a:solidFill>
                <a:srgbClr val="000000"/>
              </a:solidFill>
              <a:latin typeface="Verdana"/>
            </a:endParaRPr>
          </a:p>
        </p:txBody>
      </p:sp>
      <p:sp>
        <p:nvSpPr>
          <p:cNvPr id="210" name="TextShape 2"/>
          <p:cNvSpPr txBox="1"/>
          <p:nvPr/>
        </p:nvSpPr>
        <p:spPr>
          <a:xfrm>
            <a:off x="982800" y="1752480"/>
            <a:ext cx="7703640" cy="424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TCP and Ports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1" strike="noStrike" spc="-1" dirty="0">
                <a:solidFill>
                  <a:srgbClr val="000000"/>
                </a:solidFill>
                <a:latin typeface="Arial"/>
                <a:ea typeface="Osaka"/>
              </a:rPr>
              <a:t>Firewalls and subnets</a:t>
            </a: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 </a:t>
            </a:r>
          </a:p>
          <a:p>
            <a:pPr marL="36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</a:pPr>
            <a:endParaRPr lang="en-US" sz="2400" spc="-1" dirty="0">
              <a:solidFill>
                <a:srgbClr val="000000"/>
              </a:solidFill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Line 4">
            <a:extLst>
              <a:ext uri="{FF2B5EF4-FFF2-40B4-BE49-F238E27FC236}">
                <a16:creationId xmlns:a16="http://schemas.microsoft.com/office/drawing/2014/main" id="{97540A22-6A91-AE4D-AD42-C8B687ABB08A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C23B42A-565D-4BEF-B81E-74A6BF65F9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71"/>
    </mc:Choice>
    <mc:Fallback xmlns="">
      <p:transition spd="slow" advTm="2471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E2C60-F00D-4D2C-B4EB-10DC49F45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Firewalls,</a:t>
            </a:r>
            <a:r>
              <a:rPr lang="en-US" baseline="0" dirty="0"/>
              <a:t> Proxies, Gateways</a:t>
            </a:r>
            <a:endParaRPr lang="en-US" dirty="0"/>
          </a:p>
        </p:txBody>
      </p:sp>
      <p:sp>
        <p:nvSpPr>
          <p:cNvPr id="4" name="Line 4">
            <a:extLst>
              <a:ext uri="{FF2B5EF4-FFF2-40B4-BE49-F238E27FC236}">
                <a16:creationId xmlns:a16="http://schemas.microsoft.com/office/drawing/2014/main" id="{EA3C2DBB-7CB2-2D42-8068-180E8BF5219F}"/>
              </a:ext>
            </a:extLst>
          </p:cNvPr>
          <p:cNvSpPr/>
          <p:nvPr/>
        </p:nvSpPr>
        <p:spPr>
          <a:xfrm>
            <a:off x="914400" y="1828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68FC96B-26E7-415B-8BBD-F7142468F19D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85800" y="2290200"/>
            <a:ext cx="7772040" cy="2358000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/>
              <a:t>Technically, there is a difference between the</a:t>
            </a:r>
            <a:r>
              <a:rPr lang="en-US" sz="2800" baseline="0" dirty="0"/>
              <a:t> terms firewall, proxy, and gateway.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aseline="0" dirty="0"/>
              <a:t>In practice they are frequently used interchangeably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/>
              <a:t>One software system may play multiple roles as firewall, proxy, or gateway.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baseline="0" dirty="0"/>
              <a:t>The distinctions are about to be defined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290F4ED-B5E2-4FD1-AD1A-51A8AC096B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125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661"/>
    </mc:Choice>
    <mc:Fallback xmlns="">
      <p:transition spd="slow" advTm="28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3C861-4FBA-4CD0-B055-9A52704C1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3260"/>
            <a:ext cx="7772040" cy="1142640"/>
          </a:xfrm>
        </p:spPr>
        <p:txBody>
          <a:bodyPr/>
          <a:lstStyle/>
          <a:p>
            <a:r>
              <a:rPr lang="en-US" dirty="0"/>
              <a:t>Firewalls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8F73CF-011F-4CA2-89BE-90EB67D3C1F6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85800" y="3352800"/>
            <a:ext cx="7772040" cy="1752720"/>
          </a:xfrm>
        </p:spPr>
        <p:txBody>
          <a:bodyPr/>
          <a:lstStyle/>
          <a:p>
            <a:pPr marL="285480" indent="-285480" algn="l">
              <a:buClr>
                <a:srgbClr val="000000"/>
              </a:buClr>
              <a:buFont typeface="Arial"/>
              <a:buChar char="•"/>
            </a:pPr>
            <a:r>
              <a:rPr lang="en-US" sz="2800" dirty="0"/>
              <a:t>Firewall – monitors incoming and outgoing network traffic and permits or blocks data packets.</a:t>
            </a:r>
            <a:r>
              <a:rPr lang="en-US" sz="2800" spc="-1" dirty="0"/>
              <a:t> </a:t>
            </a:r>
          </a:p>
          <a:p>
            <a:pPr marL="285480" indent="-285480" algn="l">
              <a:buClr>
                <a:srgbClr val="000000"/>
              </a:buClr>
              <a:buFont typeface="Arial"/>
              <a:buChar char="•"/>
            </a:pPr>
            <a:r>
              <a:rPr lang="en-US" sz="2800" spc="-1" dirty="0"/>
              <a:t>Firewalls are configured by specifying rules:</a:t>
            </a:r>
          </a:p>
          <a:p>
            <a:pPr marL="685530" lvl="1" indent="-285480" algn="l">
              <a:buClr>
                <a:srgbClr val="000000"/>
              </a:buClr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ea typeface="ＭＳ Ｐゴシック"/>
              </a:rPr>
              <a:t>allow or disallow message based on </a:t>
            </a:r>
            <a:r>
              <a:rPr lang="en-US" sz="2800" spc="-1" dirty="0" err="1">
                <a:solidFill>
                  <a:srgbClr val="000000"/>
                </a:solidFill>
                <a:ea typeface="ＭＳ Ｐゴシック"/>
              </a:rPr>
              <a:t>ip</a:t>
            </a:r>
            <a:r>
              <a:rPr lang="en-US" sz="2800" spc="-1" dirty="0">
                <a:solidFill>
                  <a:srgbClr val="000000"/>
                </a:solidFill>
                <a:ea typeface="ＭＳ Ｐゴシック"/>
              </a:rPr>
              <a:t> address of recipient or sender</a:t>
            </a:r>
            <a:endParaRPr lang="en-US" sz="2800" spc="-1" dirty="0"/>
          </a:p>
          <a:p>
            <a:pPr marL="742680" lvl="1" indent="-285480" algn="l">
              <a:buClr>
                <a:srgbClr val="000000"/>
              </a:buClr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ea typeface="ＭＳ Ｐゴシック"/>
              </a:rPr>
              <a:t>route allowed message based on port number. E.g. messages specifying port 80 are sent to http server.</a:t>
            </a:r>
            <a:endParaRPr lang="en-US" sz="2800" spc="-1" dirty="0"/>
          </a:p>
          <a:p>
            <a:endParaRPr lang="en-US" sz="2800" dirty="0"/>
          </a:p>
          <a:p>
            <a:r>
              <a:rPr lang="en-US" sz="2800" dirty="0"/>
              <a:t>, </a:t>
            </a:r>
          </a:p>
        </p:txBody>
      </p:sp>
      <p:sp>
        <p:nvSpPr>
          <p:cNvPr id="7" name="Line 4">
            <a:extLst>
              <a:ext uri="{FF2B5EF4-FFF2-40B4-BE49-F238E27FC236}">
                <a16:creationId xmlns:a16="http://schemas.microsoft.com/office/drawing/2014/main" id="{67B9F1F7-D80C-4A0E-868D-C8326568BDB7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2C222E6-AE05-42E9-A662-9BC6013D0D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896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251"/>
    </mc:Choice>
    <mc:Fallback xmlns="">
      <p:transition spd="slow" advTm="68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A9EF4-83FF-46C7-BCC6-49E992DB9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Proxy server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D9312D-42E4-427C-8026-2705FBD77C99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85800" y="2514480"/>
            <a:ext cx="7772040" cy="1905120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/>
              <a:t>A proxy server makes web request on your behalf, collects the response from the web server, and forward the results back to your system.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/>
              <a:t>The effect is to hide your IP address from the outside world.</a:t>
            </a:r>
          </a:p>
          <a:p>
            <a:endParaRPr lang="en-US" sz="2800" dirty="0"/>
          </a:p>
        </p:txBody>
      </p:sp>
      <p:sp>
        <p:nvSpPr>
          <p:cNvPr id="5" name="Line 4">
            <a:extLst>
              <a:ext uri="{FF2B5EF4-FFF2-40B4-BE49-F238E27FC236}">
                <a16:creationId xmlns:a16="http://schemas.microsoft.com/office/drawing/2014/main" id="{5FDBFC83-7F0D-4C3E-A09A-ACDE88B7D1AA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A56DAB1-A478-4F55-B45C-258BB7D3C8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12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97"/>
    </mc:Choice>
    <mc:Fallback xmlns="">
      <p:transition spd="slow" advTm="29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3F2D9-7F2D-4145-92DE-011DB6767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040" cy="1142640"/>
          </a:xfrm>
        </p:spPr>
        <p:txBody>
          <a:bodyPr/>
          <a:lstStyle/>
          <a:p>
            <a:r>
              <a:rPr lang="en-US" dirty="0"/>
              <a:t>Gateway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3A9040-E1ED-4B88-81CE-30D13B8074E3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85800" y="1981080"/>
            <a:ext cx="7772040" cy="1981320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/>
              <a:t>Gateway – anything</a:t>
            </a:r>
            <a:r>
              <a:rPr lang="en-US" sz="2800" baseline="0" dirty="0"/>
              <a:t> that hides</a:t>
            </a:r>
            <a:r>
              <a:rPr lang="en-US" sz="2800" dirty="0"/>
              <a:t> access to a complex set of components E.g. access to the cloud is through a gateway.</a:t>
            </a:r>
            <a:endParaRPr lang="en-US" dirty="0"/>
          </a:p>
        </p:txBody>
      </p:sp>
      <p:sp>
        <p:nvSpPr>
          <p:cNvPr id="5" name="Line 4">
            <a:extLst>
              <a:ext uri="{FF2B5EF4-FFF2-40B4-BE49-F238E27FC236}">
                <a16:creationId xmlns:a16="http://schemas.microsoft.com/office/drawing/2014/main" id="{8E2F4C6F-1281-46F2-B02C-D46C0FC5970A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458377E-9A8F-4DBC-8AB3-7E2846F262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5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886"/>
    </mc:Choice>
    <mc:Fallback xmlns="">
      <p:transition spd="slow" advTm="18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1"/>
          <p:cNvSpPr txBox="1"/>
          <p:nvPr/>
        </p:nvSpPr>
        <p:spPr>
          <a:xfrm>
            <a:off x="1009800" y="533160"/>
            <a:ext cx="7704000" cy="1066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/>
            <a:r>
              <a:rPr lang="en-US" sz="4000" b="0" strike="noStrike" spc="-1">
                <a:solidFill>
                  <a:srgbClr val="000000"/>
                </a:solidFill>
                <a:latin typeface="Corbel"/>
              </a:rPr>
              <a:t>Demilitarized Zone (DMZ)</a:t>
            </a:r>
          </a:p>
        </p:txBody>
      </p:sp>
      <p:sp>
        <p:nvSpPr>
          <p:cNvPr id="226" name="TextShape 2"/>
          <p:cNvSpPr txBox="1"/>
          <p:nvPr/>
        </p:nvSpPr>
        <p:spPr>
          <a:xfrm>
            <a:off x="982800" y="1752480"/>
            <a:ext cx="7704000" cy="47170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92500" lnSpcReduction="10000"/>
          </a:bodyPr>
          <a:lstStyle/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Typically an organization distinguishes between information publicly available and that maintained within the organization. </a:t>
            </a:r>
          </a:p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An intranet is a private network used by an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orbel"/>
              </a:rPr>
              <a:t>organizaton</a:t>
            </a:r>
            <a:endParaRPr lang="en-US" sz="2800" b="0" strike="noStrike" spc="-1" dirty="0">
              <a:solidFill>
                <a:srgbClr val="000000"/>
              </a:solidFill>
              <a:latin typeface="Corbel"/>
            </a:endParaRPr>
          </a:p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A DMZ is an area guarded by a firewall that allows external access although not external modification</a:t>
            </a:r>
          </a:p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A separate firewall allows access from the DMZ into the intranet.</a:t>
            </a:r>
          </a:p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Web servers and Virtual Public Network servers are located in the DMZ</a:t>
            </a:r>
          </a:p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endParaRPr lang="en-US" sz="2400" b="0" strike="noStrike" spc="-1" dirty="0">
              <a:solidFill>
                <a:srgbClr val="000000"/>
              </a:solidFill>
              <a:latin typeface="Corbe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6248520" y="6108840"/>
            <a:ext cx="195264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216000" indent="-216000" algn="r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000" b="0" strike="noStrike" spc="-1">
                <a:latin typeface="Arial"/>
              </a:rPr>
              <a:t>© Len Bass 2015</a:t>
            </a:r>
          </a:p>
        </p:txBody>
      </p:sp>
      <p:sp>
        <p:nvSpPr>
          <p:cNvPr id="228" name="CustomShape 4"/>
          <p:cNvSpPr/>
          <p:nvPr/>
        </p:nvSpPr>
        <p:spPr>
          <a:xfrm>
            <a:off x="1973160" y="6108840"/>
            <a:ext cx="427536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9" name="CustomShape 5"/>
          <p:cNvSpPr/>
          <p:nvPr/>
        </p:nvSpPr>
        <p:spPr>
          <a:xfrm>
            <a:off x="8258040" y="6108840"/>
            <a:ext cx="42876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fld id="{6D9003D5-EB29-462E-8F75-C14C420FE4A9}" type="slidenum">
              <a:rPr lang="en-US" sz="1000" b="0" strike="noStrike" spc="-1">
                <a:latin typeface="Arial"/>
              </a:rPr>
              <a:t>15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7" name="Line 4">
            <a:extLst>
              <a:ext uri="{FF2B5EF4-FFF2-40B4-BE49-F238E27FC236}">
                <a16:creationId xmlns:a16="http://schemas.microsoft.com/office/drawing/2014/main" id="{17897EC9-22BE-574E-AC17-12F8F1BEFA08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94E0AD3-5521-4B53-8FBE-5FC6C79C24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004"/>
    </mc:Choice>
    <mc:Fallback xmlns="">
      <p:transition spd="slow" advTm="75004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Shape 1"/>
          <p:cNvSpPr txBox="1"/>
          <p:nvPr/>
        </p:nvSpPr>
        <p:spPr>
          <a:xfrm>
            <a:off x="1009800" y="533160"/>
            <a:ext cx="7704000" cy="1066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/>
            <a:r>
              <a:rPr lang="en-US" sz="4000" b="0" strike="noStrike" spc="-1">
                <a:solidFill>
                  <a:srgbClr val="000000"/>
                </a:solidFill>
                <a:latin typeface="Corbel"/>
              </a:rPr>
              <a:t>Virtual Private Networks</a:t>
            </a:r>
          </a:p>
        </p:txBody>
      </p:sp>
      <p:sp>
        <p:nvSpPr>
          <p:cNvPr id="231" name="TextShape 2"/>
          <p:cNvSpPr txBox="1"/>
          <p:nvPr/>
        </p:nvSpPr>
        <p:spPr>
          <a:xfrm>
            <a:off x="982800" y="1219200"/>
            <a:ext cx="7704000" cy="42465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Imposes private network on top of public network</a:t>
            </a:r>
          </a:p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Uses “tunneling” server located in DMZ</a:t>
            </a:r>
          </a:p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orbel"/>
              </a:rPr>
              <a:t>A user</a:t>
            </a: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 logs on to tunneling server, it verifies the users credentials and allows access the intranet.</a:t>
            </a:r>
          </a:p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orbel"/>
              </a:rPr>
              <a:t>M</a:t>
            </a: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essages to the VPN are encrypted and passed through the firewall into the intranet.</a:t>
            </a:r>
          </a:p>
        </p:txBody>
      </p:sp>
      <p:sp>
        <p:nvSpPr>
          <p:cNvPr id="232" name="CustomShape 3"/>
          <p:cNvSpPr/>
          <p:nvPr/>
        </p:nvSpPr>
        <p:spPr>
          <a:xfrm>
            <a:off x="6248520" y="6108840"/>
            <a:ext cx="195264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216000" indent="-216000" algn="r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000" b="0" strike="noStrike" spc="-1">
                <a:latin typeface="Arial"/>
              </a:rPr>
              <a:t>© Len Bass 2015</a:t>
            </a:r>
          </a:p>
        </p:txBody>
      </p:sp>
      <p:sp>
        <p:nvSpPr>
          <p:cNvPr id="233" name="CustomShape 4"/>
          <p:cNvSpPr/>
          <p:nvPr/>
        </p:nvSpPr>
        <p:spPr>
          <a:xfrm>
            <a:off x="1973160" y="6108840"/>
            <a:ext cx="427536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4" name="CustomShape 5"/>
          <p:cNvSpPr/>
          <p:nvPr/>
        </p:nvSpPr>
        <p:spPr>
          <a:xfrm>
            <a:off x="8258040" y="6108840"/>
            <a:ext cx="42876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fld id="{2DA4C8CF-34DE-45AB-BF93-5AB050C68235}" type="slidenum">
              <a:rPr lang="en-US" sz="1000" b="0" strike="noStrike" spc="-1">
                <a:latin typeface="Arial"/>
              </a:rPr>
              <a:t>16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7" name="Line 4">
            <a:extLst>
              <a:ext uri="{FF2B5EF4-FFF2-40B4-BE49-F238E27FC236}">
                <a16:creationId xmlns:a16="http://schemas.microsoft.com/office/drawing/2014/main" id="{445B2519-1353-8247-806C-0088918D6BCB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A099E1A-1520-4CAD-95BD-002B381418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17"/>
    </mc:Choice>
    <mc:Fallback xmlns="">
      <p:transition spd="slow" advTm="47817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990720" y="244440"/>
            <a:ext cx="7704000" cy="7459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/>
            <a:r>
              <a:rPr lang="en-US" sz="4000" b="0" strike="noStrike" spc="-1" dirty="0">
                <a:solidFill>
                  <a:srgbClr val="000000"/>
                </a:solidFill>
                <a:latin typeface="Corbel"/>
              </a:rPr>
              <a:t>A typical Network architecture</a:t>
            </a:r>
          </a:p>
        </p:txBody>
      </p:sp>
      <p:sp>
        <p:nvSpPr>
          <p:cNvPr id="236" name="CustomShape 2"/>
          <p:cNvSpPr/>
          <p:nvPr/>
        </p:nvSpPr>
        <p:spPr>
          <a:xfrm>
            <a:off x="380880" y="6248520"/>
            <a:ext cx="777240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000" b="0" strike="noStrike" spc="-1">
                <a:latin typeface="Arial"/>
              </a:rPr>
              <a:t>https://www.google.com/url?sa=i&amp;rct=j&amp;q=&amp;esrc=s&amp;source=images&amp;cd=&amp;cad=rja&amp;uact=8&amp;ved=0CAMQjxxqFQoTCMDlpMOT48gCFQlyPgodTPQOjA&amp;url=http%3A%2F%2Farchitecturebestinfo.blogspot.com%2F2015%2F09%2Fnetwork-architecture.html&amp;psig=AFQjCNGyb2y-UIuC91f9HLcL9uN9DGCLWQ&amp;ust=1446051703304951</a:t>
            </a:r>
          </a:p>
        </p:txBody>
      </p:sp>
      <p:sp>
        <p:nvSpPr>
          <p:cNvPr id="237" name="CustomShape 3"/>
          <p:cNvSpPr/>
          <p:nvPr/>
        </p:nvSpPr>
        <p:spPr>
          <a:xfrm>
            <a:off x="8258040" y="6108840"/>
            <a:ext cx="42876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fld id="{EE98FE8C-D5B8-47A9-BAAA-EBE78353111C}" type="slidenum">
              <a:rPr lang="en-US" sz="1000" b="0" strike="noStrike" spc="-1">
                <a:latin typeface="Arial"/>
              </a:rPr>
              <a:t>17</a:t>
            </a:fld>
            <a:endParaRPr lang="en-US" sz="1000" b="0" strike="noStrike" spc="-1">
              <a:latin typeface="Arial"/>
            </a:endParaRPr>
          </a:p>
        </p:txBody>
      </p:sp>
      <p:pic>
        <p:nvPicPr>
          <p:cNvPr id="238" name="Content Placeholder 4"/>
          <p:cNvPicPr/>
          <p:nvPr/>
        </p:nvPicPr>
        <p:blipFill>
          <a:blip r:embed="rId5"/>
          <a:srcRect l="1391" t="-589" r="-3485" b="4718"/>
          <a:stretch/>
        </p:blipFill>
        <p:spPr>
          <a:xfrm>
            <a:off x="982800" y="1225440"/>
            <a:ext cx="7704000" cy="4773600"/>
          </a:xfrm>
          <a:prstGeom prst="rect">
            <a:avLst/>
          </a:prstGeom>
          <a:ln>
            <a:noFill/>
          </a:ln>
        </p:spPr>
      </p:pic>
      <p:sp>
        <p:nvSpPr>
          <p:cNvPr id="239" name="TextShape 4"/>
          <p:cNvSpPr txBox="1"/>
          <p:nvPr/>
        </p:nvSpPr>
        <p:spPr>
          <a:xfrm>
            <a:off x="982800" y="2666520"/>
            <a:ext cx="7704000" cy="335772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ctr">
            <a:normAutofit/>
          </a:bodyPr>
          <a:lstStyle/>
          <a:p>
            <a:endParaRPr lang="en-US" sz="2400" b="0" strike="noStrike" spc="-1">
              <a:solidFill>
                <a:srgbClr val="000000"/>
              </a:solidFill>
              <a:latin typeface="Corbel"/>
            </a:endParaRPr>
          </a:p>
        </p:txBody>
      </p:sp>
      <p:sp>
        <p:nvSpPr>
          <p:cNvPr id="7" name="Line 4">
            <a:extLst>
              <a:ext uri="{FF2B5EF4-FFF2-40B4-BE49-F238E27FC236}">
                <a16:creationId xmlns:a16="http://schemas.microsoft.com/office/drawing/2014/main" id="{119D3389-2085-4644-A583-AFB37BC67016}"/>
              </a:ext>
            </a:extLst>
          </p:cNvPr>
          <p:cNvSpPr/>
          <p:nvPr/>
        </p:nvSpPr>
        <p:spPr>
          <a:xfrm>
            <a:off x="922320" y="977108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58E25EF-D437-414E-AB4B-4532FF1044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02"/>
    </mc:Choice>
    <mc:Fallback xmlns="">
      <p:transition spd="slow" advTm="31702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1"/>
          <p:cNvSpPr txBox="1"/>
          <p:nvPr/>
        </p:nvSpPr>
        <p:spPr>
          <a:xfrm>
            <a:off x="1009800" y="533160"/>
            <a:ext cx="7704000" cy="1066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/>
            <a:r>
              <a:rPr lang="en-US" sz="4000" b="0" strike="noStrike" spc="-1">
                <a:solidFill>
                  <a:srgbClr val="000000"/>
                </a:solidFill>
                <a:latin typeface="Corbel"/>
              </a:rPr>
              <a:t>Networks have subnets</a:t>
            </a:r>
          </a:p>
        </p:txBody>
      </p:sp>
      <p:sp>
        <p:nvSpPr>
          <p:cNvPr id="241" name="TextShape 2"/>
          <p:cNvSpPr txBox="1"/>
          <p:nvPr/>
        </p:nvSpPr>
        <p:spPr>
          <a:xfrm>
            <a:off x="982800" y="1752480"/>
            <a:ext cx="7704000" cy="42465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A subnet is a logical portion of a network. </a:t>
            </a:r>
          </a:p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It is used to divide the network into groups.</a:t>
            </a:r>
          </a:p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Allows better management of traffic for network  administrator</a:t>
            </a:r>
          </a:p>
          <a:p>
            <a:pPr marL="285480" indent="-285480">
              <a:spcBef>
                <a:spcPts val="598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Each group</a:t>
            </a:r>
          </a:p>
          <a:p>
            <a:pPr marL="742680" lvl="1" indent="-285480">
              <a:spcBef>
                <a:spcPts val="499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Has its own access rules</a:t>
            </a:r>
          </a:p>
          <a:p>
            <a:pPr marL="742680" lvl="1" indent="-285480">
              <a:spcBef>
                <a:spcPts val="499"/>
              </a:spcBef>
              <a:spcAft>
                <a:spcPts val="598"/>
              </a:spcAft>
              <a:buClr>
                <a:srgbClr val="1287C3"/>
              </a:buClr>
              <a:buSzPct val="145000"/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orbel"/>
              </a:rPr>
              <a:t>Can be protected by a firewall</a:t>
            </a:r>
          </a:p>
        </p:txBody>
      </p:sp>
      <p:sp>
        <p:nvSpPr>
          <p:cNvPr id="242" name="CustomShape 3"/>
          <p:cNvSpPr/>
          <p:nvPr/>
        </p:nvSpPr>
        <p:spPr>
          <a:xfrm>
            <a:off x="6248520" y="6108840"/>
            <a:ext cx="195264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216000" indent="-216000" algn="r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000" b="0" strike="noStrike" spc="-1">
                <a:latin typeface="Arial"/>
              </a:rPr>
              <a:t>© Len Bass 2015</a:t>
            </a:r>
          </a:p>
        </p:txBody>
      </p:sp>
      <p:sp>
        <p:nvSpPr>
          <p:cNvPr id="243" name="CustomShape 4"/>
          <p:cNvSpPr/>
          <p:nvPr/>
        </p:nvSpPr>
        <p:spPr>
          <a:xfrm>
            <a:off x="1973160" y="6108840"/>
            <a:ext cx="427536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4" name="CustomShape 5"/>
          <p:cNvSpPr/>
          <p:nvPr/>
        </p:nvSpPr>
        <p:spPr>
          <a:xfrm>
            <a:off x="8258040" y="6108840"/>
            <a:ext cx="42876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fld id="{079AEF22-C4C3-4915-916C-E9BEFB5D0C3C}" type="slidenum">
              <a:rPr lang="en-US" sz="1000" b="0" strike="noStrike" spc="-1">
                <a:latin typeface="Arial"/>
              </a:rPr>
              <a:t>18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7" name="Line 4">
            <a:extLst>
              <a:ext uri="{FF2B5EF4-FFF2-40B4-BE49-F238E27FC236}">
                <a16:creationId xmlns:a16="http://schemas.microsoft.com/office/drawing/2014/main" id="{2B61A5D7-8722-FC47-990A-B33881A1C135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92B06DF-E407-497B-A2A4-226950ABF9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559"/>
    </mc:Choice>
    <mc:Fallback xmlns="">
      <p:transition spd="slow" advTm="19559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extShape 1"/>
          <p:cNvSpPr txBox="1"/>
          <p:nvPr/>
        </p:nvSpPr>
        <p:spPr>
          <a:xfrm>
            <a:off x="1009800" y="533520"/>
            <a:ext cx="7703640" cy="10663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latin typeface="Arial"/>
                <a:ea typeface="Osaka"/>
              </a:rPr>
              <a:t>Summary</a:t>
            </a:r>
            <a:endParaRPr lang="en-US" sz="4400" b="0" strike="noStrike" spc="-1">
              <a:solidFill>
                <a:srgbClr val="000000"/>
              </a:solidFill>
              <a:latin typeface="Verdana"/>
            </a:endParaRPr>
          </a:p>
        </p:txBody>
      </p:sp>
      <p:sp>
        <p:nvSpPr>
          <p:cNvPr id="246" name="TextShape 2"/>
          <p:cNvSpPr txBox="1"/>
          <p:nvPr/>
        </p:nvSpPr>
        <p:spPr>
          <a:xfrm>
            <a:off x="982800" y="1752480"/>
            <a:ext cx="7703640" cy="424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Ports are means for routing messages between applications.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Firewalls, proxies, and gateways are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Osaka"/>
              </a:rPr>
              <a:t>access points 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both from outside and internally within a network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Line 4">
            <a:extLst>
              <a:ext uri="{FF2B5EF4-FFF2-40B4-BE49-F238E27FC236}">
                <a16:creationId xmlns:a16="http://schemas.microsoft.com/office/drawing/2014/main" id="{55388476-8B3E-204A-893C-01710E18536A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2A00EA2-0C30-4B7C-801A-405299650B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10"/>
    </mc:Choice>
    <mc:Fallback xmlns="">
      <p:transition spd="slow" advTm="16210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Shape 1"/>
          <p:cNvSpPr txBox="1"/>
          <p:nvPr/>
        </p:nvSpPr>
        <p:spPr>
          <a:xfrm>
            <a:off x="1009800" y="533520"/>
            <a:ext cx="7703640" cy="10663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latin typeface="Arial"/>
                <a:ea typeface="Osaka"/>
              </a:rPr>
              <a:t>Overview</a:t>
            </a:r>
            <a:endParaRPr lang="en-US" sz="4400" b="0" strike="noStrike" spc="-1">
              <a:solidFill>
                <a:srgbClr val="000000"/>
              </a:solidFill>
              <a:latin typeface="Verdana"/>
            </a:endParaRPr>
          </a:p>
        </p:txBody>
      </p:sp>
      <p:sp>
        <p:nvSpPr>
          <p:cNvPr id="210" name="TextShape 2"/>
          <p:cNvSpPr txBox="1"/>
          <p:nvPr/>
        </p:nvSpPr>
        <p:spPr>
          <a:xfrm>
            <a:off x="982800" y="1752480"/>
            <a:ext cx="7703640" cy="424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b="1" strike="noStrike" spc="-1" dirty="0">
                <a:solidFill>
                  <a:srgbClr val="000000"/>
                </a:solidFill>
                <a:latin typeface="Arial"/>
                <a:ea typeface="Osaka"/>
              </a:rPr>
              <a:t>TCP and Ports</a:t>
            </a:r>
            <a:endParaRPr lang="en-US" sz="2800" b="1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strike="noStrike" spc="-1" dirty="0">
                <a:solidFill>
                  <a:srgbClr val="000000"/>
                </a:solidFill>
                <a:latin typeface="Arial"/>
                <a:ea typeface="Osaka"/>
              </a:rPr>
              <a:t>Firewalls and subnets </a:t>
            </a:r>
          </a:p>
          <a:p>
            <a:pPr marL="36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</a:pPr>
            <a:endParaRPr lang="en-US" sz="2400" spc="-1" dirty="0">
              <a:solidFill>
                <a:srgbClr val="000000"/>
              </a:solidFill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Line 4">
            <a:extLst>
              <a:ext uri="{FF2B5EF4-FFF2-40B4-BE49-F238E27FC236}">
                <a16:creationId xmlns:a16="http://schemas.microsoft.com/office/drawing/2014/main" id="{C783CAC8-284E-7442-8F6F-8A4CFC4A99F9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F8DF4C4-18C7-41BF-9DA9-ACDB6E1EC5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61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32"/>
    </mc:Choice>
    <mc:Fallback xmlns="">
      <p:transition spd="slow" advTm="3632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Shape 1"/>
          <p:cNvSpPr txBox="1"/>
          <p:nvPr/>
        </p:nvSpPr>
        <p:spPr>
          <a:xfrm>
            <a:off x="1009800" y="533520"/>
            <a:ext cx="7703640" cy="10663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latin typeface="Arial"/>
                <a:ea typeface="Osaka"/>
              </a:rPr>
              <a:t>Ports</a:t>
            </a:r>
            <a:endParaRPr lang="en-US" sz="4400" b="0" strike="noStrike" spc="-1">
              <a:solidFill>
                <a:srgbClr val="000000"/>
              </a:solidFill>
              <a:latin typeface="Verdana"/>
            </a:endParaRPr>
          </a:p>
        </p:txBody>
      </p:sp>
      <p:sp>
        <p:nvSpPr>
          <p:cNvPr id="186" name="TextShape 2"/>
          <p:cNvSpPr txBox="1"/>
          <p:nvPr/>
        </p:nvSpPr>
        <p:spPr>
          <a:xfrm>
            <a:off x="982800" y="1752480"/>
            <a:ext cx="3381120" cy="424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Osaka"/>
              </a:rPr>
              <a:t>Hotel switchboard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Osaka"/>
              </a:rPr>
              <a:t>Hotel has a phone number that rings at a switchboard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Osaka"/>
              </a:rPr>
              <a:t>Switchboard operator then connects incoming call to a phone in a particular room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7" name="Picture 6"/>
          <p:cNvPicPr/>
          <p:nvPr/>
        </p:nvPicPr>
        <p:blipFill>
          <a:blip r:embed="rId4"/>
          <a:stretch/>
        </p:blipFill>
        <p:spPr>
          <a:xfrm>
            <a:off x="4363920" y="2152800"/>
            <a:ext cx="4762080" cy="3466800"/>
          </a:xfrm>
          <a:prstGeom prst="rect">
            <a:avLst/>
          </a:prstGeom>
          <a:ln>
            <a:noFill/>
          </a:ln>
        </p:spPr>
      </p:pic>
      <p:sp>
        <p:nvSpPr>
          <p:cNvPr id="5" name="Line 4">
            <a:extLst>
              <a:ext uri="{FF2B5EF4-FFF2-40B4-BE49-F238E27FC236}">
                <a16:creationId xmlns:a16="http://schemas.microsoft.com/office/drawing/2014/main" id="{78F11022-E7E2-AE4F-A5E8-9DED40DB8A52}"/>
              </a:ext>
            </a:extLst>
          </p:cNvPr>
          <p:cNvSpPr/>
          <p:nvPr/>
        </p:nvSpPr>
        <p:spPr>
          <a:xfrm>
            <a:off x="941040" y="15516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669A2B9-7B73-43FA-B8CE-822BC62EEA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978"/>
    </mc:Choice>
    <mc:Fallback xmlns="">
      <p:transition spd="slow" advTm="33978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extShape 1"/>
          <p:cNvSpPr txBox="1"/>
          <p:nvPr/>
        </p:nvSpPr>
        <p:spPr>
          <a:xfrm>
            <a:off x="1009800" y="533520"/>
            <a:ext cx="7703640" cy="10663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latin typeface="Arial"/>
                <a:ea typeface="Osaka"/>
              </a:rPr>
              <a:t>Computer ports</a:t>
            </a:r>
            <a:endParaRPr lang="en-US" sz="4400" b="0" strike="noStrike" spc="-1">
              <a:solidFill>
                <a:srgbClr val="000000"/>
              </a:solidFill>
              <a:latin typeface="Verdana"/>
            </a:endParaRPr>
          </a:p>
        </p:txBody>
      </p:sp>
      <p:sp>
        <p:nvSpPr>
          <p:cNvPr id="189" name="TextShape 2"/>
          <p:cNvSpPr txBox="1"/>
          <p:nvPr/>
        </p:nvSpPr>
        <p:spPr>
          <a:xfrm>
            <a:off x="982800" y="1752480"/>
            <a:ext cx="7703640" cy="424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Similar to hotel switchboard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Application listens on a particular port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Message comes to the Virtual Machine and is placed on a particular port.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Application gets that message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Known ports for standard applications. E.g. 80 for http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Line 4">
            <a:extLst>
              <a:ext uri="{FF2B5EF4-FFF2-40B4-BE49-F238E27FC236}">
                <a16:creationId xmlns:a16="http://schemas.microsoft.com/office/drawing/2014/main" id="{6875D5F5-C66C-E74F-90E4-704320510B51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4789093-325A-4A7B-8833-2BC687A4A1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613"/>
    </mc:Choice>
    <mc:Fallback xmlns="">
      <p:transition spd="slow" advTm="29613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Shape 1"/>
          <p:cNvSpPr txBox="1"/>
          <p:nvPr/>
        </p:nvSpPr>
        <p:spPr>
          <a:xfrm>
            <a:off x="1009800" y="533520"/>
            <a:ext cx="7703640" cy="10663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latin typeface="Arial"/>
                <a:ea typeface="Osaka"/>
              </a:rPr>
              <a:t>Ports and IP addresses</a:t>
            </a:r>
            <a:endParaRPr lang="en-US" sz="4400" b="0" strike="noStrike" spc="-1">
              <a:solidFill>
                <a:srgbClr val="000000"/>
              </a:solidFill>
              <a:latin typeface="Verdana"/>
            </a:endParaRPr>
          </a:p>
        </p:txBody>
      </p:sp>
      <p:sp>
        <p:nvSpPr>
          <p:cNvPr id="191" name="TextShape 2"/>
          <p:cNvSpPr txBox="1"/>
          <p:nvPr/>
        </p:nvSpPr>
        <p:spPr>
          <a:xfrm>
            <a:off x="982800" y="1599840"/>
            <a:ext cx="7703640" cy="424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IP addresses say where on the internet a computer (virtual or real) lives. 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They are machine specific and controlled by the Internet Protocol (IP)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A port describes how to route a message to a particular application.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They are application specific and specified in a message by the Transmission Control Protocol (TCP)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To send a message to a particular application on a particular machine both IP addresses and ports are used (TCP/IP)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Line 4">
            <a:extLst>
              <a:ext uri="{FF2B5EF4-FFF2-40B4-BE49-F238E27FC236}">
                <a16:creationId xmlns:a16="http://schemas.microsoft.com/office/drawing/2014/main" id="{9C041EAE-8E33-8249-81C5-A1B2D1C283DA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6D18DA9-4701-4FC1-A6BF-E834D5F4E1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102"/>
    </mc:Choice>
    <mc:Fallback xmlns="">
      <p:transition spd="slow" advTm="43102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1009800" y="533520"/>
            <a:ext cx="7703640" cy="10663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 dirty="0">
                <a:latin typeface="Arial"/>
                <a:ea typeface="Osaka"/>
              </a:rPr>
              <a:t>Transmission Control Protocol (TCP)</a:t>
            </a:r>
            <a:endParaRPr lang="en-US" sz="3600" b="0" strike="noStrike" spc="-1" dirty="0">
              <a:solidFill>
                <a:srgbClr val="000000"/>
              </a:solidFill>
              <a:latin typeface="Verdana"/>
            </a:endParaRPr>
          </a:p>
        </p:txBody>
      </p:sp>
      <p:pic>
        <p:nvPicPr>
          <p:cNvPr id="193" name="Picture 6"/>
          <p:cNvPicPr/>
          <p:nvPr/>
        </p:nvPicPr>
        <p:blipFill>
          <a:blip r:embed="rId4"/>
          <a:stretch/>
        </p:blipFill>
        <p:spPr>
          <a:xfrm>
            <a:off x="914400" y="1833480"/>
            <a:ext cx="7314840" cy="4338360"/>
          </a:xfrm>
          <a:prstGeom prst="rect">
            <a:avLst/>
          </a:prstGeom>
          <a:ln>
            <a:noFill/>
          </a:ln>
        </p:spPr>
      </p:pic>
      <p:sp>
        <p:nvSpPr>
          <p:cNvPr id="4" name="Line 4">
            <a:extLst>
              <a:ext uri="{FF2B5EF4-FFF2-40B4-BE49-F238E27FC236}">
                <a16:creationId xmlns:a16="http://schemas.microsoft.com/office/drawing/2014/main" id="{75EF3387-3808-F044-951C-552F6794E72E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BA1F365-1B49-457B-948D-B155C7B68A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432"/>
    </mc:Choice>
    <mc:Fallback xmlns="">
      <p:transition spd="slow" advTm="26432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Shape 1"/>
          <p:cNvSpPr txBox="1"/>
          <p:nvPr/>
        </p:nvSpPr>
        <p:spPr>
          <a:xfrm>
            <a:off x="1009800" y="533520"/>
            <a:ext cx="7703640" cy="10663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latin typeface="Arial"/>
                <a:ea typeface="Osaka"/>
              </a:rPr>
              <a:t>Port forwarding</a:t>
            </a:r>
            <a:endParaRPr lang="en-US" sz="4400" b="0" strike="noStrike" spc="-1">
              <a:solidFill>
                <a:srgbClr val="000000"/>
              </a:solidFill>
              <a:latin typeface="Verdana"/>
            </a:endParaRPr>
          </a:p>
        </p:txBody>
      </p:sp>
      <p:sp>
        <p:nvSpPr>
          <p:cNvPr id="195" name="TextShape 2"/>
          <p:cNvSpPr txBox="1"/>
          <p:nvPr/>
        </p:nvSpPr>
        <p:spPr>
          <a:xfrm>
            <a:off x="982800" y="1752480"/>
            <a:ext cx="7703640" cy="424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Two applications listening on the same port may cause a message destined for one application to be sent to another.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Port forwarding tells a routing computer that a message specified for one port should actually be delivered to another. 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CustomShape 3"/>
          <p:cNvSpPr/>
          <p:nvPr/>
        </p:nvSpPr>
        <p:spPr>
          <a:xfrm>
            <a:off x="3814920" y="5334120"/>
            <a:ext cx="145224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ＭＳ Ｐゴシック"/>
              </a:rPr>
              <a:t>Routing 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  <a:ea typeface="ＭＳ Ｐゴシック"/>
              </a:rPr>
              <a:t>computer</a:t>
            </a:r>
            <a:endParaRPr lang="en-US" sz="2400" b="0" strike="noStrike" spc="-1">
              <a:latin typeface="Arial"/>
            </a:endParaRPr>
          </a:p>
        </p:txBody>
      </p:sp>
      <p:grpSp>
        <p:nvGrpSpPr>
          <p:cNvPr id="197" name="Group 4"/>
          <p:cNvGrpSpPr/>
          <p:nvPr/>
        </p:nvGrpSpPr>
        <p:grpSpPr>
          <a:xfrm>
            <a:off x="1828800" y="4343400"/>
            <a:ext cx="7026480" cy="2010600"/>
            <a:chOff x="1828800" y="4343400"/>
            <a:chExt cx="7026480" cy="2010600"/>
          </a:xfrm>
        </p:grpSpPr>
        <p:sp>
          <p:nvSpPr>
            <p:cNvPr id="198" name="CustomShape 5"/>
            <p:cNvSpPr/>
            <p:nvPr/>
          </p:nvSpPr>
          <p:spPr>
            <a:xfrm>
              <a:off x="3733920" y="4343400"/>
              <a:ext cx="1294920" cy="914040"/>
            </a:xfrm>
            <a:prstGeom prst="roundRect">
              <a:avLst>
                <a:gd name="adj" fmla="val 16667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9" name="CustomShape 6"/>
            <p:cNvSpPr/>
            <p:nvPr/>
          </p:nvSpPr>
          <p:spPr>
            <a:xfrm>
              <a:off x="6934320" y="4343400"/>
              <a:ext cx="1294920" cy="914040"/>
            </a:xfrm>
            <a:prstGeom prst="roundRect">
              <a:avLst>
                <a:gd name="adj" fmla="val 16667"/>
              </a:avLst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0" name="CustomShape 7"/>
            <p:cNvSpPr/>
            <p:nvPr/>
          </p:nvSpPr>
          <p:spPr>
            <a:xfrm>
              <a:off x="7066440" y="5333760"/>
              <a:ext cx="1788840" cy="821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400" b="0" strike="noStrike" spc="-1" dirty="0">
                  <a:solidFill>
                    <a:srgbClr val="000000"/>
                  </a:solidFill>
                  <a:latin typeface="Arial"/>
                  <a:ea typeface="ＭＳ Ｐゴシック"/>
                </a:rPr>
                <a:t>Destination </a:t>
              </a:r>
              <a:endParaRPr lang="en-US" sz="2400" b="0" strike="noStrike" spc="-1" dirty="0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US" sz="2400" b="0" strike="noStrike" spc="-1" dirty="0">
                  <a:solidFill>
                    <a:srgbClr val="000000"/>
                  </a:solidFill>
                  <a:latin typeface="Arial"/>
                  <a:ea typeface="ＭＳ Ｐゴシック"/>
                </a:rPr>
                <a:t>application</a:t>
              </a:r>
              <a:endParaRPr lang="en-US" sz="2400" b="0" strike="noStrike" spc="-1" dirty="0">
                <a:latin typeface="Arial"/>
              </a:endParaRPr>
            </a:p>
          </p:txBody>
        </p:sp>
        <p:grpSp>
          <p:nvGrpSpPr>
            <p:cNvPr id="201" name="Group 8"/>
            <p:cNvGrpSpPr/>
            <p:nvPr/>
          </p:nvGrpSpPr>
          <p:grpSpPr>
            <a:xfrm>
              <a:off x="1828800" y="4724280"/>
              <a:ext cx="1904760" cy="1629720"/>
              <a:chOff x="1828800" y="4724280"/>
              <a:chExt cx="1904760" cy="1629720"/>
            </a:xfrm>
          </p:grpSpPr>
          <p:sp>
            <p:nvSpPr>
              <p:cNvPr id="202" name="CustomShape 9"/>
              <p:cNvSpPr/>
              <p:nvPr/>
            </p:nvSpPr>
            <p:spPr>
              <a:xfrm>
                <a:off x="1828800" y="4724280"/>
                <a:ext cx="1904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57240">
                <a:solidFill>
                  <a:srgbClr val="B5DCDE"/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03" name="CustomShape 10"/>
              <p:cNvSpPr/>
              <p:nvPr/>
            </p:nvSpPr>
            <p:spPr>
              <a:xfrm>
                <a:off x="1828800" y="4800600"/>
                <a:ext cx="1904760" cy="15534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2400" b="0" strike="noStrike" spc="-1" dirty="0">
                    <a:solidFill>
                      <a:srgbClr val="000000"/>
                    </a:solidFill>
                    <a:latin typeface="Arial"/>
                    <a:ea typeface="ＭＳ Ｐゴシック"/>
                  </a:rPr>
                  <a:t>Message for destination application on port A</a:t>
                </a:r>
                <a:endParaRPr lang="en-US" sz="2400" b="0" strike="noStrike" spc="-1" dirty="0">
                  <a:latin typeface="Arial"/>
                </a:endParaRPr>
              </a:p>
            </p:txBody>
          </p:sp>
        </p:grpSp>
        <p:grpSp>
          <p:nvGrpSpPr>
            <p:cNvPr id="204" name="Group 11"/>
            <p:cNvGrpSpPr/>
            <p:nvPr/>
          </p:nvGrpSpPr>
          <p:grpSpPr>
            <a:xfrm>
              <a:off x="5105520" y="4724280"/>
              <a:ext cx="1904760" cy="1629720"/>
              <a:chOff x="5105520" y="4724280"/>
              <a:chExt cx="1904760" cy="1629720"/>
            </a:xfrm>
          </p:grpSpPr>
          <p:sp>
            <p:nvSpPr>
              <p:cNvPr id="205" name="CustomShape 12"/>
              <p:cNvSpPr/>
              <p:nvPr/>
            </p:nvSpPr>
            <p:spPr>
              <a:xfrm>
                <a:off x="5105520" y="4724280"/>
                <a:ext cx="1904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57240">
                <a:solidFill>
                  <a:srgbClr val="B5DCDE"/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06" name="CustomShape 13"/>
              <p:cNvSpPr/>
              <p:nvPr/>
            </p:nvSpPr>
            <p:spPr>
              <a:xfrm>
                <a:off x="5105520" y="4800600"/>
                <a:ext cx="1904760" cy="15534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/>
              <a:lstStyle/>
              <a:p>
                <a:pPr>
                  <a:lnSpc>
                    <a:spcPct val="100000"/>
                  </a:lnSpc>
                </a:pPr>
                <a:r>
                  <a:rPr lang="en-US" sz="2400" b="0" strike="noStrike" spc="-1" dirty="0">
                    <a:solidFill>
                      <a:srgbClr val="000000"/>
                    </a:solidFill>
                    <a:latin typeface="Arial"/>
                    <a:ea typeface="ＭＳ Ｐゴシック"/>
                  </a:rPr>
                  <a:t>Message for destination application on port B</a:t>
                </a:r>
                <a:endParaRPr lang="en-US" sz="2400" b="0" strike="noStrike" spc="-1" dirty="0">
                  <a:latin typeface="Arial"/>
                </a:endParaRPr>
              </a:p>
            </p:txBody>
          </p:sp>
        </p:grpSp>
      </p:grpSp>
      <p:sp>
        <p:nvSpPr>
          <p:cNvPr id="15" name="Line 4">
            <a:extLst>
              <a:ext uri="{FF2B5EF4-FFF2-40B4-BE49-F238E27FC236}">
                <a16:creationId xmlns:a16="http://schemas.microsoft.com/office/drawing/2014/main" id="{2AB51CAB-233C-154B-9154-7A36265801D2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168C10E-3437-4B92-AD02-65A9E77B1E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556"/>
    </mc:Choice>
    <mc:Fallback xmlns="">
      <p:transition spd="slow" advTm="50556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1009800" y="533520"/>
            <a:ext cx="7703640" cy="106632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latin typeface="Arial"/>
                <a:ea typeface="Osaka"/>
              </a:rPr>
              <a:t>Applications and ports</a:t>
            </a:r>
            <a:endParaRPr lang="en-US" sz="4400" b="0" strike="noStrike" spc="-1">
              <a:solidFill>
                <a:srgbClr val="000000"/>
              </a:solidFill>
              <a:latin typeface="Verdana"/>
            </a:endParaRPr>
          </a:p>
        </p:txBody>
      </p:sp>
      <p:sp>
        <p:nvSpPr>
          <p:cNvPr id="208" name="TextShape 2"/>
          <p:cNvSpPr txBox="1"/>
          <p:nvPr/>
        </p:nvSpPr>
        <p:spPr>
          <a:xfrm>
            <a:off x="982800" y="1752480"/>
            <a:ext cx="7703640" cy="4246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343080" indent="-342720"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Arial"/>
                <a:ea typeface="Osaka"/>
              </a:rPr>
              <a:t>Applications listen on a particular port but …</a:t>
            </a:r>
          </a:p>
          <a:p>
            <a:pPr marL="800460" lvl="1" indent="-342900">
              <a:spcBef>
                <a:spcPts val="479"/>
              </a:spcBef>
              <a:buClr>
                <a:srgbClr val="005481"/>
              </a:buClr>
              <a:buFont typeface="Arial" panose="020B0604020202020204" pitchFamily="34" charset="0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Arial"/>
                <a:ea typeface="Osaka"/>
              </a:rPr>
              <a:t>they may need to listen on a different port than originally specified because of contention. </a:t>
            </a: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Applications may be parameterized to specify which port they listen on.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5481"/>
              </a:buClr>
              <a:buFont typeface="Times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Observation – applications specify which port they listen on but not which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Arial"/>
                <a:ea typeface="Osaka"/>
              </a:rPr>
              <a:t>ip</a:t>
            </a:r>
            <a:r>
              <a:rPr lang="en-US" sz="2800" b="0" strike="noStrike" spc="-1" dirty="0">
                <a:solidFill>
                  <a:srgbClr val="000000"/>
                </a:solidFill>
                <a:latin typeface="Arial"/>
                <a:ea typeface="Osaka"/>
              </a:rPr>
              <a:t> address their host has.</a:t>
            </a:r>
            <a:endParaRPr lang="en-US" sz="2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Line 4">
            <a:extLst>
              <a:ext uri="{FF2B5EF4-FFF2-40B4-BE49-F238E27FC236}">
                <a16:creationId xmlns:a16="http://schemas.microsoft.com/office/drawing/2014/main" id="{BC19735F-FCEB-6140-AB81-FF44292CB44D}"/>
              </a:ext>
            </a:extLst>
          </p:cNvPr>
          <p:cNvSpPr/>
          <p:nvPr/>
        </p:nvSpPr>
        <p:spPr>
          <a:xfrm>
            <a:off x="914040" y="1447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E053C4D-6056-46F6-8A7E-E1C0617E33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09"/>
    </mc:Choice>
    <mc:Fallback xmlns="">
      <p:transition spd="slow" advTm="41709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E2C60-F00D-4D2C-B4EB-10DC49F45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Ports, bridged networks, VMs and Containers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A1B9D6-0E9F-40D6-ABF2-85BC328E815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85800" y="3429360"/>
            <a:ext cx="7772040" cy="1142640"/>
          </a:xfrm>
        </p:spPr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/>
              <a:t>Ports are managed by the operating system. It decodes a message and routes it to the correct application.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/>
              <a:t>Each VM has its own operating system so it is possible to have two VMs on a bridged network each using the same port number.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/>
              <a:t>Containers share an operating system so two applications on a container bridged network cannot use the same port number.</a:t>
            </a:r>
          </a:p>
        </p:txBody>
      </p:sp>
      <p:sp>
        <p:nvSpPr>
          <p:cNvPr id="4" name="Line 4">
            <a:extLst>
              <a:ext uri="{FF2B5EF4-FFF2-40B4-BE49-F238E27FC236}">
                <a16:creationId xmlns:a16="http://schemas.microsoft.com/office/drawing/2014/main" id="{EA3C2DBB-7CB2-2D42-8068-180E8BF5219F}"/>
              </a:ext>
            </a:extLst>
          </p:cNvPr>
          <p:cNvSpPr/>
          <p:nvPr/>
        </p:nvSpPr>
        <p:spPr>
          <a:xfrm>
            <a:off x="914400" y="1828800"/>
            <a:ext cx="7772400" cy="1440"/>
          </a:xfrm>
          <a:prstGeom prst="line">
            <a:avLst/>
          </a:prstGeom>
          <a:ln w="38160">
            <a:solidFill>
              <a:srgbClr val="C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A57E2E8-3ACA-4D15-8024-97A7288A53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3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675"/>
    </mc:Choice>
    <mc:Fallback xmlns="">
      <p:transition spd="slow" advTm="62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Osaka"/>
        <a:cs typeface="Osaka"/>
      </a:majorFont>
      <a:minorFont>
        <a:latin typeface="Arial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Osaka" charset="0"/>
            <a:cs typeface="Osak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Osaka" charset="0"/>
            <a:cs typeface="Osaka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ISR Template</Template>
  <TotalTime>6128</TotalTime>
  <Words>834</Words>
  <Application>Microsoft Office PowerPoint</Application>
  <PresentationFormat>On-screen Show (4:3)</PresentationFormat>
  <Paragraphs>94</Paragraphs>
  <Slides>19</Slides>
  <Notes>3</Notes>
  <HiddenSlides>0</HiddenSlides>
  <MMClips>19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Corbel</vt:lpstr>
      <vt:lpstr>Times</vt:lpstr>
      <vt:lpstr>Times New Roman</vt:lpstr>
      <vt:lpstr>Verdana</vt:lpstr>
      <vt:lpstr>Wingdings</vt:lpstr>
      <vt:lpstr>Blank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Ports, bridged networks, VMs and Containers</vt:lpstr>
      <vt:lpstr>PowerPoint Presentation</vt:lpstr>
      <vt:lpstr>Firewalls, Proxies, Gateways</vt:lpstr>
      <vt:lpstr>Firewalls</vt:lpstr>
      <vt:lpstr>Proxy server</vt:lpstr>
      <vt:lpstr>Gateway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Carnegie Mellon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Anthony J. Lattanze</dc:creator>
  <cp:lastModifiedBy>Len Bass</cp:lastModifiedBy>
  <cp:revision>463</cp:revision>
  <dcterms:created xsi:type="dcterms:W3CDTF">2004-11-16T18:39:34Z</dcterms:created>
  <dcterms:modified xsi:type="dcterms:W3CDTF">2021-04-29T15:34:53Z</dcterms:modified>
</cp:coreProperties>
</file>

<file path=docProps/thumbnail.jpeg>
</file>